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64" r:id="rId2"/>
    <p:sldId id="258" r:id="rId3"/>
    <p:sldId id="267" r:id="rId4"/>
    <p:sldId id="259" r:id="rId5"/>
    <p:sldId id="262" r:id="rId6"/>
    <p:sldId id="273" r:id="rId7"/>
    <p:sldId id="261" r:id="rId8"/>
    <p:sldId id="268" r:id="rId9"/>
    <p:sldId id="269" r:id="rId10"/>
    <p:sldId id="270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B93"/>
    <a:srgbClr val="C96ACF"/>
    <a:srgbClr val="DDB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DEB8-0EF2-45E8-A40B-CB8981210ED9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4CC7-EA6B-4C14-B31B-BB14C1E7F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Значимое место в системе патриотического воспитания заняли кадетские классы. Юные кадеты – воплощение воинской чести и доблести.  Продолжателями традиций кадетского воспитания на Юго-Востоке города являются Московский Казачий кадетский корпус имени М.А. Шолохова и  38 кадетских класса, открытых на базе 14 школ.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8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EBE27A-EE61-4269-B00A-B748071BA332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6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D8462-3415-0A4E-9F1F-7292921C0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03E2EF-1066-6A4E-BEC8-AC8F2A14B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D8C8-F1AC-F949-AEC8-6D4879FB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B287D-62DC-C54C-A85A-8BFBAF6C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DA00E-AA5C-2E49-97D3-C01DE8D2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2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FF5FA-6190-BF43-B4A9-90221FC9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0F4BB4-22B7-8943-ACD9-431F7E16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A6D67-F106-2F45-B61F-D642BEE4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B9946-12A7-FD4B-BD3A-1CA5EB02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317E9-5F85-C94A-9408-DB5093EB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6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218805-5A03-DD44-83E4-A69BCB1A7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0EB248-9A0D-DC43-A5B0-28C3614EF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C4AA8-195F-374A-8649-241B3816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D24F7-7F7D-9847-ACD5-C47DC5A5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6D8DC-9D89-ED48-83EC-E48EA82D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07E85-ADC4-5945-8523-1532D2A9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17245-B68C-E94A-8EDF-6FD9A6E0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5C9EB-5117-FD49-A875-78012F7C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BE79C-87D5-864D-B013-2C810525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D8C60-0A3A-E14B-918C-B619F73E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9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60CC7-AF3B-E444-8CE8-8CFB17F8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1B4049-76FF-3E45-B482-A5C41BDD6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22CEB-C972-E946-AD0D-A47676A7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6BA0D-8D81-E547-99B6-D22B59A4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8808-0C5D-3743-B99F-E9CEC7A6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E86D7-B8E0-7E44-9C27-6894FAD1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431E3-11B6-5340-BC98-5F3547DD9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AE47A-040B-B64E-A6C4-3E75D9BD2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FCAFF-2A0D-E049-8D84-523C1A1A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1FB3BA-1CBD-4740-A8B8-2556F12C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87F8B-2855-0243-83B9-FBD496A5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0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83B8B-73D6-AF47-9F0D-3A4D0114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8BC3F8-0031-DC4A-9556-4F6BFC511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614365-1829-D748-AC45-8EF8A6CB7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B15BAD-8332-7248-BBD4-6C8370F66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0E84AE-2FDA-B748-91E5-C84F175FC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8F1457-55E3-FE4E-A09D-FB928000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14FE4F-C2E4-6F42-A7FA-E1241B00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D4E62-DF4D-1542-AF3C-9A9643BE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D0CA3-64EF-704B-B646-D809B4D8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94BA9D-844C-D147-B118-78041CAC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8DBE46-F5CE-024A-930B-13EA0BC9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134CA-D452-5C45-BEBD-02BC87D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5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14B5DA-3150-184C-96B0-D307DD96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E8D109-3468-BD41-BDD9-A3131A8E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C32A2D-AE3B-BF4B-82E3-C865A367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99C9-4AA0-5647-8930-83CFAB0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4BFEC-5B78-8947-8CEA-BF49299A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92658D-1D98-EE47-86A6-87078000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AA5DE-2531-E344-8010-E1860E11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ABE215-6348-9645-AE89-3E29C6C5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E75F2B-C785-8143-ABA5-ACFC504B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0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E1008-C959-644F-AEE1-F47B5F21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A16819-F71B-9D4F-A46D-ABD0465E6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A1CBBF-214C-404F-9398-A188CA4A4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438A9E-D183-AE4C-9E02-0A0135BE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1FB17-562D-844C-AB9C-0F94AF62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9D2EC-958B-E744-B883-05064547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1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5D210-0737-0548-B111-1F076900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775CEB-9A8E-B34F-8A2C-C2B2A7427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83713-A3EB-1844-B207-2919E7B26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D59D3-E122-1B40-BD3D-AA436BE99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877C5-BC1B-7E4D-ADF1-730F549D9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A147A7-9D9D-2D4E-B754-53A1517B034D}"/>
              </a:ext>
            </a:extLst>
          </p:cNvPr>
          <p:cNvSpPr/>
          <p:nvPr/>
        </p:nvSpPr>
        <p:spPr>
          <a:xfrm>
            <a:off x="504795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96B549A-479D-784A-BC41-E3FD28038718}"/>
              </a:ext>
            </a:extLst>
          </p:cNvPr>
          <p:cNvSpPr/>
          <p:nvPr/>
        </p:nvSpPr>
        <p:spPr>
          <a:xfrm rot="5400000">
            <a:off x="5732488" y="-5462664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DEE548-A0D1-1243-B0AF-B28BDE4CF1F3}"/>
              </a:ext>
            </a:extLst>
          </p:cNvPr>
          <p:cNvSpPr/>
          <p:nvPr/>
        </p:nvSpPr>
        <p:spPr>
          <a:xfrm rot="5400000">
            <a:off x="5732488" y="-4070776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931504B-62FA-494E-84E5-2BD2037E36E4}"/>
              </a:ext>
            </a:extLst>
          </p:cNvPr>
          <p:cNvSpPr/>
          <p:nvPr/>
        </p:nvSpPr>
        <p:spPr>
          <a:xfrm rot="5400000">
            <a:off x="5732488" y="-2678888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DBDBCE7-A8F0-0445-BFCD-C81779DA30B8}"/>
              </a:ext>
            </a:extLst>
          </p:cNvPr>
          <p:cNvSpPr/>
          <p:nvPr/>
        </p:nvSpPr>
        <p:spPr>
          <a:xfrm rot="5400000">
            <a:off x="5732488" y="-1287000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A45F78-B3B4-344F-84DF-C8657B09D3CA}"/>
              </a:ext>
            </a:extLst>
          </p:cNvPr>
          <p:cNvSpPr/>
          <p:nvPr/>
        </p:nvSpPr>
        <p:spPr>
          <a:xfrm rot="5400000">
            <a:off x="5732488" y="104888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6CFF13C-994A-4944-A11C-A038389953AB}"/>
              </a:ext>
            </a:extLst>
          </p:cNvPr>
          <p:cNvSpPr/>
          <p:nvPr/>
        </p:nvSpPr>
        <p:spPr>
          <a:xfrm>
            <a:off x="2921841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EB0DCA-1E98-854B-9409-1BA41F75A6DA}"/>
              </a:ext>
            </a:extLst>
          </p:cNvPr>
          <p:cNvSpPr/>
          <p:nvPr/>
        </p:nvSpPr>
        <p:spPr>
          <a:xfrm>
            <a:off x="5338887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4DFD34D-7B44-6740-93B3-DC9E4D293EB9}"/>
              </a:ext>
            </a:extLst>
          </p:cNvPr>
          <p:cNvSpPr/>
          <p:nvPr/>
        </p:nvSpPr>
        <p:spPr>
          <a:xfrm>
            <a:off x="7755933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31E1E3F-A3A8-934A-B4A4-1FBA99FFABFC}"/>
              </a:ext>
            </a:extLst>
          </p:cNvPr>
          <p:cNvSpPr/>
          <p:nvPr/>
        </p:nvSpPr>
        <p:spPr>
          <a:xfrm>
            <a:off x="10172979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2AD0E13-ADCB-8C41-A0C2-AE4405E1B9AC}"/>
              </a:ext>
            </a:extLst>
          </p:cNvPr>
          <p:cNvSpPr/>
          <p:nvPr/>
        </p:nvSpPr>
        <p:spPr>
          <a:xfrm>
            <a:off x="1610585" y="1472352"/>
            <a:ext cx="8970829" cy="3913295"/>
          </a:xfrm>
          <a:prstGeom prst="roundRect">
            <a:avLst/>
          </a:prstGeom>
          <a:solidFill>
            <a:schemeClr val="bg1"/>
          </a:solidFill>
          <a:ln>
            <a:solidFill>
              <a:srgbClr val="8F4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347694-FC2B-8D48-88BE-855B3A5C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10" y="2102784"/>
            <a:ext cx="7511174" cy="26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793B2CF-F639-4458-9F2C-B3624CAE0DB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3103C10-31F7-4099-9AFE-48E315034B76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641E6B4-5677-4496-8FAD-160583B9D24A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3B082E7-D2AB-4DF4-A8EA-F2D5DCB8084B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2B689F3-3C09-42CF-A425-5679A0D9DB8A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D3F25B9-4FF6-4A34-80C8-46985E82386D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0D635DC-17C7-44BD-BE3A-8420F21F869A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66BFEE9-A86A-4224-808E-9151AA5963A3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F59364B-62C6-4802-881B-2AC6F51F060B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4E02D23C-CD9A-4188-AA5E-0B8612C0D73A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E26F670-E9CD-4343-A0A1-8ED4F8445D6C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88601" y="2695126"/>
            <a:ext cx="92170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sz="2000" b="1" dirty="0">
                <a:ln w="3175">
                  <a:noFill/>
                </a:ln>
                <a:latin typeface="+mn-lt"/>
              </a:rPr>
              <a:t>Закупка бесконтактных термометров, бактерицидных облучателей закрытого типа, дезинфицирующих </a:t>
            </a:r>
            <a:r>
              <a:rPr lang="ru-RU" sz="2000" b="1" dirty="0" err="1">
                <a:ln w="3175">
                  <a:noFill/>
                </a:ln>
                <a:latin typeface="+mn-lt"/>
              </a:rPr>
              <a:t>вирулицидных</a:t>
            </a:r>
            <a:r>
              <a:rPr lang="ru-RU" sz="2000" b="1" dirty="0">
                <a:ln w="3175">
                  <a:noFill/>
                </a:ln>
                <a:latin typeface="+mn-lt"/>
              </a:rPr>
              <a:t> средств, кожных антисептиков, средств индивидуальной защиты (маски, перчатки)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sz="2000" b="1" dirty="0">
                <a:ln w="3175">
                  <a:noFill/>
                </a:ln>
                <a:latin typeface="+mn-lt"/>
              </a:rPr>
              <a:t>Установка дозаторов с антисептическим средством для рук (вход в школу, коридоры около санитарных комнат)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ru-RU" sz="2000" b="1" dirty="0">
                <a:ln w="3175">
                  <a:noFill/>
                </a:ln>
                <a:latin typeface="+mn-lt"/>
              </a:rPr>
              <a:t>Размещение на входах в здания ковриков, пропитанных дезинфицирующим средством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sz="2000" b="1" dirty="0">
                <a:ln w="3175">
                  <a:noFill/>
                </a:ln>
                <a:latin typeface="+mn-lt"/>
              </a:rPr>
              <a:t>Режим текущей дезинфекции и проветривания;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sz="2000" b="1" dirty="0">
                <a:ln w="3175">
                  <a:noFill/>
                </a:ln>
                <a:latin typeface="+mn-lt"/>
              </a:rPr>
              <a:t>Утренний фильтр и термометрия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ru-RU" sz="2000" b="1" dirty="0">
                <a:ln w="3175">
                  <a:noFill/>
                </a:ln>
                <a:latin typeface="+mn-lt"/>
              </a:rPr>
              <a:t>Использование средств индивидуальной защиты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ru-RU" sz="2000" b="1" dirty="0">
              <a:ln w="3175">
                <a:noFill/>
              </a:ln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AutoNum type="arabicPeriod"/>
            </a:pPr>
            <a:endParaRPr lang="ru-RU" sz="2000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46B486E9-4BEE-4B8B-8C02-86C8AF251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01" y="666320"/>
            <a:ext cx="107545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700086"/>
                </a:solidFill>
              </a:rPr>
              <a:t>Соблюдение санитарных требований</a:t>
            </a:r>
          </a:p>
        </p:txBody>
      </p:sp>
      <p:pic>
        <p:nvPicPr>
          <p:cNvPr id="21" name="Рисунок 4">
            <a:extLst>
              <a:ext uri="{FF2B5EF4-FFF2-40B4-BE49-F238E27FC236}">
                <a16:creationId xmlns:a16="http://schemas.microsoft.com/office/drawing/2014/main" id="{CA520572-E1D5-4283-832E-6FDF462FF5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66087"/>
            <a:ext cx="1026032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6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9867D78-EC97-C248-BD8F-32FEDB905EB8}"/>
              </a:ext>
            </a:extLst>
          </p:cNvPr>
          <p:cNvSpPr/>
          <p:nvPr/>
        </p:nvSpPr>
        <p:spPr>
          <a:xfrm>
            <a:off x="504795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35FAEB6-B9C8-1D40-852D-CFE45F75DA6A}"/>
              </a:ext>
            </a:extLst>
          </p:cNvPr>
          <p:cNvSpPr/>
          <p:nvPr/>
        </p:nvSpPr>
        <p:spPr>
          <a:xfrm rot="5400000">
            <a:off x="5732488" y="-5462664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8FC84BF-8226-0744-8CBB-1CACE0D377CE}"/>
              </a:ext>
            </a:extLst>
          </p:cNvPr>
          <p:cNvSpPr/>
          <p:nvPr/>
        </p:nvSpPr>
        <p:spPr>
          <a:xfrm rot="5400000">
            <a:off x="5732488" y="-4070776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8A6F64A-8DE3-FD4D-B70E-FFEB88CCC42B}"/>
              </a:ext>
            </a:extLst>
          </p:cNvPr>
          <p:cNvSpPr/>
          <p:nvPr/>
        </p:nvSpPr>
        <p:spPr>
          <a:xfrm rot="5400000">
            <a:off x="5732488" y="-2678888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7F1BF28-5DDC-864E-A3CE-8E029B68EB95}"/>
              </a:ext>
            </a:extLst>
          </p:cNvPr>
          <p:cNvSpPr/>
          <p:nvPr/>
        </p:nvSpPr>
        <p:spPr>
          <a:xfrm rot="5400000">
            <a:off x="5732488" y="-1287000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E48ABDE-161D-BE46-978A-1F046A564398}"/>
              </a:ext>
            </a:extLst>
          </p:cNvPr>
          <p:cNvSpPr/>
          <p:nvPr/>
        </p:nvSpPr>
        <p:spPr>
          <a:xfrm rot="5400000">
            <a:off x="5732488" y="104888"/>
            <a:ext cx="727023" cy="1219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3B8F225-055D-BF42-BFA8-FC12914E75CB}"/>
              </a:ext>
            </a:extLst>
          </p:cNvPr>
          <p:cNvSpPr/>
          <p:nvPr/>
        </p:nvSpPr>
        <p:spPr>
          <a:xfrm>
            <a:off x="2921841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BBBB23F-F27F-364A-BF06-9C2BED82A739}"/>
              </a:ext>
            </a:extLst>
          </p:cNvPr>
          <p:cNvSpPr/>
          <p:nvPr/>
        </p:nvSpPr>
        <p:spPr>
          <a:xfrm>
            <a:off x="5338887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5A77102-C9D0-5740-B00E-98D2E1C17335}"/>
              </a:ext>
            </a:extLst>
          </p:cNvPr>
          <p:cNvSpPr/>
          <p:nvPr/>
        </p:nvSpPr>
        <p:spPr>
          <a:xfrm>
            <a:off x="7755933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79F5AE2-E7FA-404B-9E5C-C9014BD6CD58}"/>
              </a:ext>
            </a:extLst>
          </p:cNvPr>
          <p:cNvSpPr/>
          <p:nvPr/>
        </p:nvSpPr>
        <p:spPr>
          <a:xfrm>
            <a:off x="10172979" y="0"/>
            <a:ext cx="14898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AC7274-7148-CD45-9042-9A436A9075C3}"/>
              </a:ext>
            </a:extLst>
          </p:cNvPr>
          <p:cNvSpPr/>
          <p:nvPr/>
        </p:nvSpPr>
        <p:spPr>
          <a:xfrm>
            <a:off x="4383578" y="4496311"/>
            <a:ext cx="3465339" cy="1399956"/>
          </a:xfrm>
          <a:prstGeom prst="roundRect">
            <a:avLst/>
          </a:prstGeom>
          <a:solidFill>
            <a:srgbClr val="8F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3EEA7CD-B9F6-834E-81C8-4E70FB6CBBFA}"/>
              </a:ext>
            </a:extLst>
          </p:cNvPr>
          <p:cNvSpPr/>
          <p:nvPr/>
        </p:nvSpPr>
        <p:spPr>
          <a:xfrm>
            <a:off x="8052957" y="4496310"/>
            <a:ext cx="3465339" cy="1399956"/>
          </a:xfrm>
          <a:prstGeom prst="roundRect">
            <a:avLst/>
          </a:prstGeom>
          <a:solidFill>
            <a:srgbClr val="8F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F329B76-889C-A34C-AB90-1567CB41F8F1}"/>
              </a:ext>
            </a:extLst>
          </p:cNvPr>
          <p:cNvSpPr/>
          <p:nvPr/>
        </p:nvSpPr>
        <p:spPr>
          <a:xfrm>
            <a:off x="714199" y="4528889"/>
            <a:ext cx="3465339" cy="1399956"/>
          </a:xfrm>
          <a:prstGeom prst="roundRect">
            <a:avLst/>
          </a:prstGeom>
          <a:solidFill>
            <a:srgbClr val="8F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761A3-2A94-D944-AD9D-793B6EBEAE70}"/>
              </a:ext>
            </a:extLst>
          </p:cNvPr>
          <p:cNvSpPr txBox="1"/>
          <p:nvPr/>
        </p:nvSpPr>
        <p:spPr>
          <a:xfrm>
            <a:off x="714199" y="4532584"/>
            <a:ext cx="346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Люблино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5 школ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1 частная школа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50BC7-EF66-4045-B707-E9E1663D08E2}"/>
              </a:ext>
            </a:extLst>
          </p:cNvPr>
          <p:cNvSpPr txBox="1"/>
          <p:nvPr/>
        </p:nvSpPr>
        <p:spPr>
          <a:xfrm>
            <a:off x="4383579" y="4532584"/>
            <a:ext cx="346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Кузьминки</a:t>
            </a:r>
          </a:p>
          <a:p>
            <a:pPr lvl="0" algn="ctr"/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ru-RU" sz="2000" b="1" dirty="0">
                <a:solidFill>
                  <a:schemeClr val="bg1"/>
                </a:solidFill>
              </a:rPr>
              <a:t> школ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1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9ECDF-2AB6-E14A-9E36-E0D40FE70171}"/>
              </a:ext>
            </a:extLst>
          </p:cNvPr>
          <p:cNvSpPr txBox="1"/>
          <p:nvPr/>
        </p:nvSpPr>
        <p:spPr>
          <a:xfrm>
            <a:off x="8089685" y="4655695"/>
            <a:ext cx="33881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Рязанский</a:t>
            </a:r>
          </a:p>
          <a:p>
            <a:pPr lvl="0" algn="ctr"/>
            <a:r>
              <a:rPr lang="en-US" sz="2000" b="1" dirty="0">
                <a:solidFill>
                  <a:schemeClr val="bg1"/>
                </a:solidFill>
              </a:rPr>
              <a:t>1 </a:t>
            </a:r>
            <a:r>
              <a:rPr lang="ru-RU" sz="2000" b="1" dirty="0">
                <a:solidFill>
                  <a:schemeClr val="bg1"/>
                </a:solidFill>
              </a:rPr>
              <a:t>школа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6ECD452-C8CB-CF43-9767-E7406DABD37C}"/>
              </a:ext>
            </a:extLst>
          </p:cNvPr>
          <p:cNvSpPr/>
          <p:nvPr/>
        </p:nvSpPr>
        <p:spPr>
          <a:xfrm>
            <a:off x="2349371" y="884810"/>
            <a:ext cx="7289503" cy="3179860"/>
          </a:xfrm>
          <a:prstGeom prst="roundRect">
            <a:avLst/>
          </a:prstGeom>
          <a:solidFill>
            <a:schemeClr val="bg1"/>
          </a:solidFill>
          <a:ln>
            <a:solidFill>
              <a:srgbClr val="8F4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13913-9D3A-4242-880F-C92B0A7A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20" y="1406016"/>
            <a:ext cx="6103420" cy="21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6494AE5-1D26-4842-8C9D-C25B1BFBCF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2128F4B-A21F-4152-8A60-EAACED57CF5F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3080926-3798-4331-B5AA-DF8D7F5A9AA6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3980069-FA96-481E-863C-946F257B5E1B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C0D29BD-DDC2-4A12-949B-B95622A75C92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716DC83-8541-4BDE-B955-BDE819C60291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B8D711E-D594-414A-B039-A5872AE30524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623B664-6D97-4A44-939A-DCC43DD0292A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29DE516-1A84-432C-9947-E6284E194D75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718D6-BF60-4D5C-93B3-1C60F0DA35DA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71EA883-786C-4CE9-9C37-610CF19D6392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40993"/>
              </p:ext>
            </p:extLst>
          </p:nvPr>
        </p:nvGraphicFramePr>
        <p:xfrm>
          <a:off x="1266493" y="693526"/>
          <a:ext cx="10396330" cy="5525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139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698494">
                  <a:extLst>
                    <a:ext uri="{9D8B030D-6E8A-4147-A177-3AD203B41FA5}">
                      <a16:colId xmlns:a16="http://schemas.microsoft.com/office/drawing/2014/main" val="2499669256"/>
                    </a:ext>
                  </a:extLst>
                </a:gridCol>
                <a:gridCol w="588129">
                  <a:extLst>
                    <a:ext uri="{9D8B030D-6E8A-4147-A177-3AD203B41FA5}">
                      <a16:colId xmlns:a16="http://schemas.microsoft.com/office/drawing/2014/main" val="3588798562"/>
                    </a:ext>
                  </a:extLst>
                </a:gridCol>
                <a:gridCol w="1116106">
                  <a:extLst>
                    <a:ext uri="{9D8B030D-6E8A-4147-A177-3AD203B41FA5}">
                      <a16:colId xmlns:a16="http://schemas.microsoft.com/office/drawing/2014/main" val="3765616331"/>
                    </a:ext>
                  </a:extLst>
                </a:gridCol>
                <a:gridCol w="976594">
                  <a:extLst>
                    <a:ext uri="{9D8B030D-6E8A-4147-A177-3AD203B41FA5}">
                      <a16:colId xmlns:a16="http://schemas.microsoft.com/office/drawing/2014/main" val="2601125475"/>
                    </a:ext>
                  </a:extLst>
                </a:gridCol>
                <a:gridCol w="1302124">
                  <a:extLst>
                    <a:ext uri="{9D8B030D-6E8A-4147-A177-3AD203B41FA5}">
                      <a16:colId xmlns:a16="http://schemas.microsoft.com/office/drawing/2014/main" val="2196026691"/>
                    </a:ext>
                  </a:extLst>
                </a:gridCol>
                <a:gridCol w="1240118">
                  <a:extLst>
                    <a:ext uri="{9D8B030D-6E8A-4147-A177-3AD203B41FA5}">
                      <a16:colId xmlns:a16="http://schemas.microsoft.com/office/drawing/2014/main" val="1837243328"/>
                    </a:ext>
                  </a:extLst>
                </a:gridCol>
                <a:gridCol w="1317626">
                  <a:extLst>
                    <a:ext uri="{9D8B030D-6E8A-4147-A177-3AD203B41FA5}">
                      <a16:colId xmlns:a16="http://schemas.microsoft.com/office/drawing/2014/main" val="657723331"/>
                    </a:ext>
                  </a:extLst>
                </a:gridCol>
              </a:tblGrid>
              <a:tr h="718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зданий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Здания для дошкольников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сотрудников, чел.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обучающихся и воспитанников, чел.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обучающихся, чел.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воспитанников, чел.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78671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 641 имени С. Есенина</a:t>
                      </a:r>
                    </a:p>
                    <a:p>
                      <a:pPr lvl="0" algn="l" fontAlgn="b"/>
                      <a:r>
                        <a:rPr lang="ru-RU" sz="1000" b="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Волгоградский проспект, д.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 корп. 4</a:t>
                      </a:r>
                      <a:br>
                        <a:rPr lang="ru-RU" sz="1000" dirty="0"/>
                      </a:b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Поляткова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Мария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Анатольевна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4 796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3 140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1 656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86593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имени </a:t>
                      </a:r>
                      <a:b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Маршала</a:t>
                      </a:r>
                      <a:r>
                        <a:rPr lang="ru-RU" sz="11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В.И. Чуйкова</a:t>
                      </a:r>
                      <a:endParaRPr lang="ru-RU" sz="11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Зеленодольская, д. 32, корп. 6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</a:t>
                      </a:r>
                      <a:r>
                        <a:rPr lang="ru-RU" sz="1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Инглези Алла Александровна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6 586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4 789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1 827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65415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 1208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ул. Зеленодольская,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 33, корп. 3</a:t>
                      </a:r>
                    </a:p>
                    <a:p>
                      <a:pPr lvl="0" algn="l" fontAlgn="b"/>
                      <a:r>
                        <a:rPr lang="ru-RU" sz="1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Малышева Лариса Юрьевна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3 558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2 776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782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82452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«Кузьминки»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Есенинский бульвар, дом 14, корпус 2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Шестырева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Надежда Петровна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1 721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1 135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691122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 825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Москва, Окская улица, дом 16, корпус 3 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Шелухин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Юрий Геннадиевич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1 420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1 104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881332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 10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ул. Фёдора Полетаева, д.2, корп.7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Курачева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Ирина Михайловна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студенты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обучающиеся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98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D676506-1551-403B-8A65-AE0D5EB6D8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9917EEC-AFEF-476D-A15D-91D1CED599FD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21147FD-EE58-428D-8C6F-82C556D28403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2AE5C41-BDE3-452B-AD7E-C66CCEB1E587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F82C9A7-657F-4AA1-B366-B92A86A9587F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38291BE-2B61-4D43-8006-5F32E7B56E81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FDF0A64-65FC-4F26-AE82-D55081990F2C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0083F41-2154-4FBA-8074-D5737723E75C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2EF8F1F-36B7-4D11-A817-DA4F18A6F9C0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AB23656-2C0F-4449-BB82-79B60BA0FBF1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037B247-E075-435B-A7A9-7EB1BC32E435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8888"/>
              </p:ext>
            </p:extLst>
          </p:nvPr>
        </p:nvGraphicFramePr>
        <p:xfrm>
          <a:off x="1266494" y="693526"/>
          <a:ext cx="9634630" cy="5447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3979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2462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sz="105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учителей, тыс. руб. (2020 г.)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 воспитателей, тыс. руб. (2020 г.)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79225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Есенина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109,0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70,9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69527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</a:t>
                      </a:r>
                      <a:r>
                        <a:rPr lang="ru-RU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имени Маршала В.И. Чуйкова</a:t>
                      </a:r>
                      <a:endParaRPr lang="ru-RU" sz="14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110,8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75487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№1208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120,1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65554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«Кузьминки»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126,6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68,5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715144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№825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1180100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125,1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0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3EB6471-2684-46D8-A169-A07C25F5C72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6EE727-E536-405A-BCE6-848133AEE0BE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E439041-EEA6-49BB-9E5A-860577709E27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89719D-3443-4DA3-B094-1E1B3547EB96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CB03AD4-AFD2-4D7E-AE5E-129E110CECE8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9971038-8302-4B31-9C0C-01A1111C6546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DB43C9-DB7F-4FE0-B361-7012F2B21453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FC93EC4-1347-4506-9EE1-4417063F8010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C8A00EC-CA48-4C31-BAAC-BA0CE1402A63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72F5AAC-0BB1-4E34-B037-EA288829F13C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508D4B8-28EB-42E9-984C-27281D0E1F3E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1394"/>
              </p:ext>
            </p:extLst>
          </p:nvPr>
        </p:nvGraphicFramePr>
        <p:xfrm>
          <a:off x="1266494" y="693527"/>
          <a:ext cx="9634629" cy="5447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847">
                  <a:extLst>
                    <a:ext uri="{9D8B030D-6E8A-4147-A177-3AD203B41FA5}">
                      <a16:colId xmlns:a16="http://schemas.microsoft.com/office/drawing/2014/main" val="230829482"/>
                    </a:ext>
                  </a:extLst>
                </a:gridCol>
                <a:gridCol w="67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94">
                  <a:extLst>
                    <a:ext uri="{9D8B030D-6E8A-4147-A177-3AD203B41FA5}">
                      <a16:colId xmlns:a16="http://schemas.microsoft.com/office/drawing/2014/main" val="1927477984"/>
                    </a:ext>
                  </a:extLst>
                </a:gridCol>
                <a:gridCol w="1153391">
                  <a:extLst>
                    <a:ext uri="{9D8B030D-6E8A-4147-A177-3AD203B41FA5}">
                      <a16:colId xmlns:a16="http://schemas.microsoft.com/office/drawing/2014/main" val="3492330713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395">
                  <a:extLst>
                    <a:ext uri="{9D8B030D-6E8A-4147-A177-3AD203B41FA5}">
                      <a16:colId xmlns:a16="http://schemas.microsoft.com/office/drawing/2014/main" val="3923747367"/>
                    </a:ext>
                  </a:extLst>
                </a:gridCol>
                <a:gridCol w="1137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9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</a:t>
                      </a:r>
                      <a:b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8F4B9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</a:p>
                    <a:p>
                      <a:pPr algn="ctr" fontAlgn="ctr"/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итогам</a:t>
                      </a:r>
                    </a:p>
                    <a:p>
                      <a:pPr algn="ctr" fontAlgn="ctr"/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2019-2020</a:t>
                      </a:r>
                    </a:p>
                    <a:p>
                      <a:pPr algn="ctr" fontAlgn="ctr"/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учебного года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общегородских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3107"/>
                  </a:ext>
                </a:extLst>
              </a:tr>
              <a:tr h="606512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Медицинский класс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Академический класс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Курчатовский проект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Кадетский</a:t>
                      </a:r>
                      <a:b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Инженерный </a:t>
                      </a:r>
                      <a:b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IT-</a:t>
                      </a:r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solidFill>
                      <a:srgbClr val="8F4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60149"/>
                  </a:ext>
                </a:extLst>
              </a:tr>
              <a:tr h="72995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</a:t>
                      </a:r>
                      <a:b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Есенина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ТОП-170</a:t>
                      </a:r>
                    </a:p>
                    <a:p>
                      <a:pPr marL="0" lv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Грант 3 ст.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69950"/>
                  </a:ext>
                </a:extLst>
              </a:tr>
              <a:tr h="72995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</a:t>
                      </a:r>
                      <a:r>
                        <a:rPr lang="ru-RU" sz="11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имени </a:t>
                      </a:r>
                      <a:br>
                        <a:rPr lang="en-US" sz="11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Маршала В.И. Чуйкова</a:t>
                      </a:r>
                      <a:endParaRPr lang="ru-RU" sz="11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ТОП-20</a:t>
                      </a:r>
                    </a:p>
                    <a:p>
                      <a:pPr marL="0" lv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Грант 1 ст.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69216"/>
                  </a:ext>
                </a:extLst>
              </a:tr>
              <a:tr h="72995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№1208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ТОП-170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Грант 3 ст.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lvl="0" algn="ctr" defTabSz="914400" rtl="0" eaLnBrk="1" fontAlgn="b" latinLnBrk="0" hangingPunct="1"/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lvl="0" algn="ctr" defTabSz="914400" rtl="0" eaLnBrk="1" fontAlgn="b" latinLnBrk="0" hangingPunct="1"/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47522"/>
                  </a:ext>
                </a:extLst>
              </a:tr>
              <a:tr h="72995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«Кузьминки»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10727"/>
                  </a:ext>
                </a:extLst>
              </a:tr>
              <a:tr h="72995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№825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51790"/>
                  </a:ext>
                </a:extLst>
              </a:tr>
              <a:tr h="72995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Педагогический</a:t>
                      </a:r>
                      <a:r>
                        <a:rPr lang="ru-RU" sz="11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колледж</a:t>
                      </a:r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№10</a:t>
                      </a:r>
                    </a:p>
                  </a:txBody>
                  <a:tcPr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5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D676506-1551-403B-8A65-AE0D5EB6D8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9917EEC-AFEF-476D-A15D-91D1CED599FD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21147FD-EE58-428D-8C6F-82C556D28403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2AE5C41-BDE3-452B-AD7E-C66CCEB1E587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F82C9A7-657F-4AA1-B366-B92A86A9587F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38291BE-2B61-4D43-8006-5F32E7B56E81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FDF0A64-65FC-4F26-AE82-D55081990F2C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0083F41-2154-4FBA-8074-D5737723E75C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2EF8F1F-36B7-4D11-A817-DA4F18A6F9C0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AB23656-2C0F-4449-BB82-79B60BA0FBF1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037B247-E075-435B-A7A9-7EB1BC32E435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6D9944-E03A-47A0-874E-BA78094B01C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" b="9204"/>
          <a:stretch/>
        </p:blipFill>
        <p:spPr>
          <a:xfrm>
            <a:off x="1141088" y="3569424"/>
            <a:ext cx="4806192" cy="254263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679B19-B742-474F-A551-9FFD2B166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11682"/>
          <a:stretch/>
        </p:blipFill>
        <p:spPr>
          <a:xfrm>
            <a:off x="6244720" y="773070"/>
            <a:ext cx="4806192" cy="254263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2202B0-11B2-4F64-BFD3-5EB859D54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0511" r="2340" b="10511"/>
          <a:stretch/>
        </p:blipFill>
        <p:spPr>
          <a:xfrm>
            <a:off x="6244720" y="3569424"/>
            <a:ext cx="4806192" cy="254263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5A60E4-EA80-4B8A-A426-92D66B233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3838" r="2160" b="3838"/>
          <a:stretch/>
        </p:blipFill>
        <p:spPr>
          <a:xfrm>
            <a:off x="1141088" y="773070"/>
            <a:ext cx="4806192" cy="254263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14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46067D4-B70C-420A-AAA3-671EEC70EF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2B08DB8-42AF-43E5-91E5-8A88CCBD99B9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7F8B0B9-9F59-49EB-85C3-14D8E078895E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3C409C3-20AB-414D-8879-60AE64F8ADCA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D6BFD4-A61F-4ED5-B236-F9B2793DE375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6E09EEF-93D7-4E62-9DAA-FEDD50FE7CBC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576BEB7-EC3F-4C0D-9091-DABEB7028801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BD3BCEB-8699-494B-8A0E-6F3791F3BCDF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CFB9481-5717-422F-BB6F-F56B0871FFCC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432CDAC-780D-42E7-A24D-9762C16DA7FA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3E2DC35-EA24-48E3-B006-64DECD6B2A12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A6FE79C-7442-4C67-80EC-8663C5233D08}"/>
              </a:ext>
            </a:extLst>
          </p:cNvPr>
          <p:cNvGrpSpPr/>
          <p:nvPr/>
        </p:nvGrpSpPr>
        <p:grpSpPr>
          <a:xfrm>
            <a:off x="2376575" y="639431"/>
            <a:ext cx="7438850" cy="5579137"/>
            <a:chOff x="0" y="-1454708"/>
            <a:chExt cx="12192000" cy="914399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454708"/>
              <a:ext cx="12192000" cy="914399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193" y="1860343"/>
              <a:ext cx="5057613" cy="28385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4873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53DD7E8-E6F1-450F-B03F-6AA7DE06BC2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92E84E-BC93-4D10-8B69-C697C9A49B1C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74C7805-190A-4F9D-A64A-9ECD9A7ED875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5FA375C-7BEA-496D-ADAE-5AF9622367B2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DF84A1D-1967-46FC-8CA1-60FB6B1A13ED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15ECF8B-DAA1-45ED-9708-5ED68693F8BC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53277C8-73CA-4714-8C15-4EA90D686F39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5975826-9487-4790-8056-DCCE875C01B9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C52322D-0F83-49EE-A425-4C6F7AA4522D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3943F20-41C4-4DA7-A820-85D7F227140C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103A05C-D33F-4E55-AB3B-9F570C8B507B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417" name="TextBox 10"/>
          <p:cNvSpPr txBox="1">
            <a:spLocks noChangeArrowheads="1"/>
          </p:cNvSpPr>
          <p:nvPr/>
        </p:nvSpPr>
        <p:spPr bwMode="auto">
          <a:xfrm>
            <a:off x="988601" y="666320"/>
            <a:ext cx="107545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700086"/>
                </a:solidFill>
              </a:rPr>
              <a:t>Электронное обучение с применением дистанционных образовательных технологий</a:t>
            </a:r>
          </a:p>
        </p:txBody>
      </p:sp>
      <p:pic>
        <p:nvPicPr>
          <p:cNvPr id="60419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32593"/>
            <a:ext cx="1026032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3092" y="2873357"/>
            <a:ext cx="10163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 w="3175">
                  <a:noFill/>
                </a:ln>
              </a:rPr>
              <a:t>Дистанционное обучение в 2020 году:</a:t>
            </a:r>
          </a:p>
          <a:p>
            <a:pPr marL="538163" indent="-274638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2000" b="1" dirty="0">
                <a:ln w="3175">
                  <a:noFill/>
                </a:ln>
              </a:rPr>
              <a:t>с 26 марта по 15 мая – для обучающиеся 1-11 классов</a:t>
            </a:r>
          </a:p>
          <a:p>
            <a:pPr marL="538163" indent="-274638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2000" b="1" dirty="0">
                <a:ln w="3175">
                  <a:noFill/>
                </a:ln>
              </a:rPr>
              <a:t>с 19 октября по 30 декабря – для обучающихся 6-11 классов</a:t>
            </a:r>
          </a:p>
          <a:p>
            <a:pPr marL="538163" indent="-274638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2000" b="1" dirty="0">
                <a:ln w="3175">
                  <a:noFill/>
                </a:ln>
              </a:rPr>
              <a:t>с 26 марта по 31 августа – работали только дежурные группы для дошкольников</a:t>
            </a:r>
          </a:p>
          <a:p>
            <a:pPr marL="538163" indent="-274638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2000" b="1" dirty="0">
                <a:ln w="3175">
                  <a:noFill/>
                </a:ln>
              </a:rPr>
              <a:t>по предписаниям </a:t>
            </a:r>
            <a:r>
              <a:rPr lang="ru-RU" sz="2000" b="1" dirty="0" err="1">
                <a:ln w="3175">
                  <a:noFill/>
                </a:ln>
              </a:rPr>
              <a:t>Роспотребнадзора</a:t>
            </a:r>
            <a:r>
              <a:rPr lang="ru-RU" sz="2000" b="1" dirty="0">
                <a:ln w="3175">
                  <a:noFill/>
                </a:ln>
              </a:rPr>
              <a:t> (при выявлении заболевших)</a:t>
            </a:r>
          </a:p>
          <a:p>
            <a:pPr marL="538163" indent="-274638">
              <a:buFont typeface="Arial" panose="020B0604020202020204" pitchFamily="34" charset="0"/>
              <a:buChar char="•"/>
              <a:tabLst>
                <a:tab pos="450850" algn="l"/>
              </a:tabLst>
            </a:pPr>
            <a:endParaRPr lang="ru-RU" sz="2000" b="1" dirty="0">
              <a:ln w="3175">
                <a:noFill/>
              </a:ln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 w="3175">
                  <a:noFill/>
                </a:ln>
              </a:rPr>
              <a:t>Инструменты дистанционного обучения: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ru-RU" sz="2000" b="1" dirty="0">
                <a:ln w="3175">
                  <a:noFill/>
                </a:ln>
              </a:rPr>
              <a:t>Онлайн уроки</a:t>
            </a: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ru-RU" sz="2000" b="1" dirty="0">
                <a:ln w="3175">
                  <a:noFill/>
                </a:ln>
              </a:rPr>
              <a:t>Физкультминутки и развивающие занятия</a:t>
            </a:r>
          </a:p>
          <a:p>
            <a:pPr marL="263525"/>
            <a:endParaRPr lang="ru-RU" b="1" dirty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2979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1CF143E-2E29-412D-B480-EEEBBD4BF0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7D12A5AC-6FBE-4B4F-AD4C-8CA6820E015B}"/>
                </a:ext>
              </a:extLst>
            </p:cNvPr>
            <p:cNvSpPr/>
            <p:nvPr/>
          </p:nvSpPr>
          <p:spPr>
            <a:xfrm>
              <a:off x="504795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4CF5E54-F7B8-471C-AB54-70BDDAB636A4}"/>
                </a:ext>
              </a:extLst>
            </p:cNvPr>
            <p:cNvSpPr/>
            <p:nvPr/>
          </p:nvSpPr>
          <p:spPr>
            <a:xfrm rot="5400000">
              <a:off x="5732488" y="-5462664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65AB288-D986-45B4-A5C4-DC2B1D1820A6}"/>
                </a:ext>
              </a:extLst>
            </p:cNvPr>
            <p:cNvSpPr/>
            <p:nvPr/>
          </p:nvSpPr>
          <p:spPr>
            <a:xfrm rot="5400000">
              <a:off x="5732488" y="-4070776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96D9172-57F0-432C-B152-E6072D85E19E}"/>
                </a:ext>
              </a:extLst>
            </p:cNvPr>
            <p:cNvSpPr/>
            <p:nvPr/>
          </p:nvSpPr>
          <p:spPr>
            <a:xfrm rot="5400000">
              <a:off x="5732488" y="-2678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EA9A1AA-9770-4F7C-9A26-B931042C26F7}"/>
                </a:ext>
              </a:extLst>
            </p:cNvPr>
            <p:cNvSpPr/>
            <p:nvPr/>
          </p:nvSpPr>
          <p:spPr>
            <a:xfrm rot="5400000">
              <a:off x="5732488" y="-1287000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B89AF32-B91C-4E54-93F8-A05118A810B2}"/>
                </a:ext>
              </a:extLst>
            </p:cNvPr>
            <p:cNvSpPr/>
            <p:nvPr/>
          </p:nvSpPr>
          <p:spPr>
            <a:xfrm rot="5400000">
              <a:off x="5732488" y="104888"/>
              <a:ext cx="727023" cy="12192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CCCD079-F6AE-4D6D-88DB-E5B83F363F2B}"/>
                </a:ext>
              </a:extLst>
            </p:cNvPr>
            <p:cNvSpPr/>
            <p:nvPr/>
          </p:nvSpPr>
          <p:spPr>
            <a:xfrm>
              <a:off x="2921841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5A40DB4-A5B4-452D-B05E-FC0786030F32}"/>
                </a:ext>
              </a:extLst>
            </p:cNvPr>
            <p:cNvSpPr/>
            <p:nvPr/>
          </p:nvSpPr>
          <p:spPr>
            <a:xfrm>
              <a:off x="5338887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F5D490-45D5-4A26-8D27-B1A5018F5C4E}"/>
                </a:ext>
              </a:extLst>
            </p:cNvPr>
            <p:cNvSpPr/>
            <p:nvPr/>
          </p:nvSpPr>
          <p:spPr>
            <a:xfrm>
              <a:off x="7755933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287E484-41FF-4B6D-8479-D9A22D830054}"/>
                </a:ext>
              </a:extLst>
            </p:cNvPr>
            <p:cNvSpPr/>
            <p:nvPr/>
          </p:nvSpPr>
          <p:spPr>
            <a:xfrm>
              <a:off x="10172979" y="0"/>
              <a:ext cx="1489844" cy="6858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1178" y="232756"/>
            <a:ext cx="697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F4B93"/>
                </a:solidFill>
              </a:rPr>
              <a:t>ПРОЕКТ «МОСКОВСКАЯ ЭЛЕКТРОННАЯ ШКОЛА»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56" y="4547062"/>
            <a:ext cx="6787863" cy="2310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413" y="691507"/>
            <a:ext cx="11367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работает с 2016 года.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рамках проекта во всех московских образовательных организациях сформирована единая электронная образовательная среда, включающая новейшее оборудование и специально разработанное программное обеспечение.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Неотъемлемой частью проекта является общегородской электронный журнал и дневник, общегородская библиотека электронных образовательных материалов, библиотека электронных сценариев уроков.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777" y="2341899"/>
            <a:ext cx="4561996" cy="1857375"/>
          </a:xfrm>
          <a:prstGeom prst="roundRect">
            <a:avLst/>
          </a:prstGeom>
          <a:solidFill>
            <a:srgbClr val="8F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1271" y="2552465"/>
            <a:ext cx="4127604" cy="1415772"/>
          </a:xfrm>
          <a:prstGeom prst="rect">
            <a:avLst/>
          </a:prstGeom>
          <a:noFill/>
          <a:ln w="31750"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Главная цель проекта </a:t>
            </a:r>
            <a:r>
              <a:rPr lang="ru-RU" dirty="0">
                <a:solidFill>
                  <a:schemeClr val="bg1"/>
                </a:solidFill>
              </a:rPr>
              <a:t>эффективно использовать современные IT-инфраструктуры для улучшения качества школьного образования.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65408" y="236589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7117" y="2306990"/>
            <a:ext cx="7524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Удобные готовые сценарии уроков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Интерактивные задания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«Электронные учебники»</a:t>
            </a:r>
            <a:endParaRPr lang="en-US" b="1" dirty="0">
              <a:ln w="3175">
                <a:noFill/>
              </a:ln>
              <a:solidFill>
                <a:srgbClr val="8F4B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Электронный журнал и дневник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Быстрый и надежный Интернет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Современные и качественные</a:t>
            </a:r>
            <a:r>
              <a:rPr lang="en-US" b="1" dirty="0">
                <a:ln w="3175">
                  <a:noFill/>
                </a:ln>
                <a:solidFill>
                  <a:srgbClr val="8F4B93"/>
                </a:solidFill>
              </a:rPr>
              <a:t> </a:t>
            </a: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интерактивные панели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3175">
                  <a:noFill/>
                </a:ln>
                <a:solidFill>
                  <a:srgbClr val="8F4B93"/>
                </a:solidFill>
              </a:rPr>
              <a:t>Ноутбуки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4261120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723</Words>
  <Application>Microsoft Office PowerPoint</Application>
  <PresentationFormat>Широкоэкранный</PresentationFormat>
  <Paragraphs>191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Посохов</dc:creator>
  <cp:lastModifiedBy>Елена Кобзева</cp:lastModifiedBy>
  <cp:revision>101</cp:revision>
  <cp:lastPrinted>2019-04-09T10:28:53Z</cp:lastPrinted>
  <dcterms:created xsi:type="dcterms:W3CDTF">2016-03-14T17:44:25Z</dcterms:created>
  <dcterms:modified xsi:type="dcterms:W3CDTF">2021-03-12T07:53:09Z</dcterms:modified>
</cp:coreProperties>
</file>